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957" r:id="rId2"/>
    <p:sldId id="958" r:id="rId3"/>
    <p:sldId id="288" r:id="rId4"/>
    <p:sldId id="959" r:id="rId5"/>
    <p:sldId id="960" r:id="rId6"/>
    <p:sldId id="961" r:id="rId7"/>
    <p:sldId id="962" r:id="rId8"/>
    <p:sldId id="963" r:id="rId9"/>
    <p:sldId id="964" r:id="rId10"/>
    <p:sldId id="965" r:id="rId11"/>
    <p:sldId id="966" r:id="rId12"/>
    <p:sldId id="967" r:id="rId1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B293"/>
    <a:srgbClr val="2AFFC9"/>
    <a:srgbClr val="6366E3"/>
    <a:srgbClr val="5394E3"/>
    <a:srgbClr val="598DE3"/>
    <a:srgbClr val="63A6E3"/>
    <a:srgbClr val="32A7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69" d="100"/>
          <a:sy n="69" d="100"/>
        </p:scale>
        <p:origin x="1200" y="44"/>
      </p:cViewPr>
      <p:guideLst>
        <p:guide orient="horz" pos="2160"/>
        <p:guide pos="2880"/>
      </p:guideLst>
    </p:cSldViewPr>
  </p:slideViewPr>
  <p:outlineViewPr>
    <p:cViewPr>
      <p:scale>
        <a:sx n="72" d="100"/>
        <a:sy n="72" d="100"/>
      </p:scale>
      <p:origin x="0" y="0"/>
    </p:cViewPr>
  </p:outlineViewPr>
  <p:notesTextViewPr>
    <p:cViewPr>
      <p:scale>
        <a:sx n="100" d="100"/>
        <a:sy n="100" d="100"/>
      </p:scale>
      <p:origin x="0" y="0"/>
    </p:cViewPr>
  </p:notesTextViewPr>
  <p:sorterViewPr>
    <p:cViewPr>
      <p:scale>
        <a:sx n="150" d="100"/>
        <a:sy n="150" d="100"/>
      </p:scale>
      <p:origin x="0" y="240"/>
    </p:cViewPr>
  </p:sorterViewPr>
  <p:notesViewPr>
    <p:cSldViewPr>
      <p:cViewPr>
        <p:scale>
          <a:sx n="200" d="100"/>
          <a:sy n="200" d="100"/>
        </p:scale>
        <p:origin x="-88" y="614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48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48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48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88707A85-C75C-4F55-B192-241C478CBAA9}" type="slidenum">
              <a:rPr lang="en-US"/>
              <a:pPr>
                <a:defRPr/>
              </a:pPr>
              <a:t>‹Nr.›</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741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F18045B8-7725-49ED-8896-12536C509925}" type="slidenum">
              <a:rPr lang="en-US"/>
              <a:pPr>
                <a:defRPr/>
              </a:pPr>
              <a:t>‹Nr.›</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3pPr>
    <a:lvl4pPr marL="13716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4pPr>
    <a:lvl5pPr marL="18288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B892B6-5E51-492C-965F-BB8E022869E2}"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651930-80BC-4CC0-B7D8-64E5922DD5BC}"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29AEBB86-F3E6-47FA-BF5D-CFC90BEAA671}" type="slidenum">
              <a:rPr lang="en-US"/>
              <a:pPr>
                <a:defRPr/>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rtl="0" eaLnBrk="0" fontAlgn="base" hangingPunct="0">
        <a:spcBef>
          <a:spcPct val="0"/>
        </a:spcBef>
        <a:spcAft>
          <a:spcPct val="0"/>
        </a:spcAft>
        <a:defRPr sz="2800">
          <a:solidFill>
            <a:srgbClr val="5394E3"/>
          </a:solidFill>
          <a:latin typeface="+mj-lt"/>
          <a:ea typeface="+mj-ea"/>
          <a:cs typeface="+mj-cs"/>
        </a:defRPr>
      </a:lvl1pPr>
      <a:lvl2pPr algn="ctr" rtl="0" eaLnBrk="0" fontAlgn="base" hangingPunct="0">
        <a:spcBef>
          <a:spcPct val="0"/>
        </a:spcBef>
        <a:spcAft>
          <a:spcPct val="0"/>
        </a:spcAft>
        <a:defRPr sz="2800">
          <a:solidFill>
            <a:srgbClr val="5394E3"/>
          </a:solidFill>
          <a:latin typeface="Verdana" pitchFamily="-107" charset="0"/>
          <a:ea typeface="ＭＳ Ｐゴシック" pitchFamily="-107" charset="-128"/>
          <a:cs typeface="ＭＳ Ｐゴシック" pitchFamily="-107" charset="-128"/>
        </a:defRPr>
      </a:lvl2pPr>
      <a:lvl3pPr algn="ctr" rtl="0" eaLnBrk="0" fontAlgn="base" hangingPunct="0">
        <a:spcBef>
          <a:spcPct val="0"/>
        </a:spcBef>
        <a:spcAft>
          <a:spcPct val="0"/>
        </a:spcAft>
        <a:defRPr sz="2800">
          <a:solidFill>
            <a:srgbClr val="5394E3"/>
          </a:solidFill>
          <a:latin typeface="Verdana" pitchFamily="-107" charset="0"/>
          <a:ea typeface="ＭＳ Ｐゴシック" pitchFamily="-107" charset="-128"/>
          <a:cs typeface="ＭＳ Ｐゴシック" pitchFamily="-107" charset="-128"/>
        </a:defRPr>
      </a:lvl3pPr>
      <a:lvl4pPr algn="ctr" rtl="0" eaLnBrk="0" fontAlgn="base" hangingPunct="0">
        <a:spcBef>
          <a:spcPct val="0"/>
        </a:spcBef>
        <a:spcAft>
          <a:spcPct val="0"/>
        </a:spcAft>
        <a:defRPr sz="2800">
          <a:solidFill>
            <a:srgbClr val="5394E3"/>
          </a:solidFill>
          <a:latin typeface="Verdana" pitchFamily="-107" charset="0"/>
          <a:ea typeface="ＭＳ Ｐゴシック" pitchFamily="-107" charset="-128"/>
          <a:cs typeface="ＭＳ Ｐゴシック" pitchFamily="-107" charset="-128"/>
        </a:defRPr>
      </a:lvl4pPr>
      <a:lvl5pPr algn="ctr" rtl="0" eaLnBrk="0" fontAlgn="base" hangingPunct="0">
        <a:spcBef>
          <a:spcPct val="0"/>
        </a:spcBef>
        <a:spcAft>
          <a:spcPct val="0"/>
        </a:spcAft>
        <a:defRPr sz="2800">
          <a:solidFill>
            <a:srgbClr val="5394E3"/>
          </a:solidFill>
          <a:latin typeface="Verdana" pitchFamily="-107" charset="0"/>
          <a:ea typeface="ＭＳ Ｐゴシック" pitchFamily="-107" charset="-128"/>
          <a:cs typeface="ＭＳ Ｐゴシック" pitchFamily="-107" charset="-128"/>
        </a:defRPr>
      </a:lvl5pPr>
      <a:lvl6pPr marL="457200" algn="ctr" rtl="0" fontAlgn="base">
        <a:spcBef>
          <a:spcPct val="0"/>
        </a:spcBef>
        <a:spcAft>
          <a:spcPct val="0"/>
        </a:spcAft>
        <a:defRPr sz="2800">
          <a:solidFill>
            <a:srgbClr val="5394E3"/>
          </a:solidFill>
          <a:latin typeface="Verdana" pitchFamily="-107" charset="0"/>
          <a:ea typeface="ＭＳ Ｐゴシック" pitchFamily="-107" charset="-128"/>
          <a:cs typeface="ＭＳ Ｐゴシック" pitchFamily="-107" charset="-128"/>
        </a:defRPr>
      </a:lvl6pPr>
      <a:lvl7pPr marL="914400" algn="ctr" rtl="0" fontAlgn="base">
        <a:spcBef>
          <a:spcPct val="0"/>
        </a:spcBef>
        <a:spcAft>
          <a:spcPct val="0"/>
        </a:spcAft>
        <a:defRPr sz="2800">
          <a:solidFill>
            <a:srgbClr val="5394E3"/>
          </a:solidFill>
          <a:latin typeface="Verdana" pitchFamily="-107" charset="0"/>
          <a:ea typeface="ＭＳ Ｐゴシック" pitchFamily="-107" charset="-128"/>
          <a:cs typeface="ＭＳ Ｐゴシック" pitchFamily="-107" charset="-128"/>
        </a:defRPr>
      </a:lvl7pPr>
      <a:lvl8pPr marL="1371600" algn="ctr" rtl="0" fontAlgn="base">
        <a:spcBef>
          <a:spcPct val="0"/>
        </a:spcBef>
        <a:spcAft>
          <a:spcPct val="0"/>
        </a:spcAft>
        <a:defRPr sz="2800">
          <a:solidFill>
            <a:srgbClr val="5394E3"/>
          </a:solidFill>
          <a:latin typeface="Verdana" pitchFamily="-107" charset="0"/>
          <a:ea typeface="ＭＳ Ｐゴシック" pitchFamily="-107" charset="-128"/>
          <a:cs typeface="ＭＳ Ｐゴシック" pitchFamily="-107" charset="-128"/>
        </a:defRPr>
      </a:lvl8pPr>
      <a:lvl9pPr marL="1828800" algn="ctr" rtl="0" fontAlgn="base">
        <a:spcBef>
          <a:spcPct val="0"/>
        </a:spcBef>
        <a:spcAft>
          <a:spcPct val="0"/>
        </a:spcAft>
        <a:defRPr sz="2800">
          <a:solidFill>
            <a:srgbClr val="5394E3"/>
          </a:solidFill>
          <a:latin typeface="Verdana" pitchFamily="-107" charset="0"/>
          <a:ea typeface="ＭＳ Ｐゴシック" pitchFamily="-107" charset="-128"/>
          <a:cs typeface="ＭＳ Ｐゴシック" pitchFamily="-107" charset="-128"/>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400">
          <a:solidFill>
            <a:schemeClr val="tx1"/>
          </a:solidFill>
          <a:latin typeface="+mn-lt"/>
          <a:ea typeface="+mn-ea"/>
        </a:defRPr>
      </a:lvl4pPr>
      <a:lvl5pPr marL="2057400" indent="-228600" algn="l" rtl="0" eaLnBrk="0" fontAlgn="base" hangingPunct="0">
        <a:spcBef>
          <a:spcPct val="20000"/>
        </a:spcBef>
        <a:spcAft>
          <a:spcPct val="0"/>
        </a:spcAft>
        <a:buChar char="»"/>
        <a:defRPr sz="2400">
          <a:solidFill>
            <a:schemeClr val="tx1"/>
          </a:solidFill>
          <a:latin typeface="+mn-lt"/>
          <a:ea typeface="+mn-ea"/>
        </a:defRPr>
      </a:lvl5pPr>
      <a:lvl6pPr marL="2514600" indent="-228600" algn="l" rtl="0" fontAlgn="base">
        <a:spcBef>
          <a:spcPct val="20000"/>
        </a:spcBef>
        <a:spcAft>
          <a:spcPct val="0"/>
        </a:spcAft>
        <a:buChar char="»"/>
        <a:defRPr sz="2400">
          <a:solidFill>
            <a:schemeClr val="tx1"/>
          </a:solidFill>
          <a:latin typeface="+mn-lt"/>
          <a:ea typeface="+mn-ea"/>
        </a:defRPr>
      </a:lvl6pPr>
      <a:lvl7pPr marL="2971800" indent="-228600" algn="l" rtl="0" fontAlgn="base">
        <a:spcBef>
          <a:spcPct val="20000"/>
        </a:spcBef>
        <a:spcAft>
          <a:spcPct val="0"/>
        </a:spcAft>
        <a:buChar char="»"/>
        <a:defRPr sz="2400">
          <a:solidFill>
            <a:schemeClr val="tx1"/>
          </a:solidFill>
          <a:latin typeface="+mn-lt"/>
          <a:ea typeface="+mn-ea"/>
        </a:defRPr>
      </a:lvl7pPr>
      <a:lvl8pPr marL="3429000" indent="-228600" algn="l" rtl="0" fontAlgn="base">
        <a:spcBef>
          <a:spcPct val="20000"/>
        </a:spcBef>
        <a:spcAft>
          <a:spcPct val="0"/>
        </a:spcAft>
        <a:buChar char="»"/>
        <a:defRPr sz="2400">
          <a:solidFill>
            <a:schemeClr val="tx1"/>
          </a:solidFill>
          <a:latin typeface="+mn-lt"/>
          <a:ea typeface="+mn-ea"/>
        </a:defRPr>
      </a:lvl8pPr>
      <a:lvl9pPr marL="3886200" indent="-228600" algn="l" rtl="0" fontAlgn="base">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462965" y="1649896"/>
            <a:ext cx="7716077" cy="1060124"/>
          </a:xfrm>
        </p:spPr>
        <p:txBody>
          <a:bodyPr>
            <a:noAutofit/>
          </a:bodyPr>
          <a:lstStyle/>
          <a:p>
            <a:r>
              <a:rPr lang="en-GB" sz="4000" b="1" dirty="0"/>
              <a:t>Vocational training </a:t>
            </a:r>
            <a:r>
              <a:rPr lang="en-GB" sz="4000" b="1" dirty="0" err="1"/>
              <a:t>center</a:t>
            </a:r>
            <a:r>
              <a:rPr lang="en-GB" sz="4000" b="1" dirty="0"/>
              <a:t> for undergraduate university students and teachers in Jordan (VTC)</a:t>
            </a:r>
          </a:p>
        </p:txBody>
      </p:sp>
    </p:spTree>
    <p:extLst>
      <p:ext uri="{BB962C8B-B14F-4D97-AF65-F5344CB8AC3E}">
        <p14:creationId xmlns:p14="http://schemas.microsoft.com/office/powerpoint/2010/main" val="4132735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More specific comments</a:t>
            </a:r>
          </a:p>
        </p:txBody>
      </p:sp>
      <p:sp>
        <p:nvSpPr>
          <p:cNvPr id="3" name="Inhaltsplatzhalter 2"/>
          <p:cNvSpPr>
            <a:spLocks noGrp="1"/>
          </p:cNvSpPr>
          <p:nvPr>
            <p:ph idx="1"/>
          </p:nvPr>
        </p:nvSpPr>
        <p:spPr>
          <a:xfrm>
            <a:off x="685800" y="1844824"/>
            <a:ext cx="7772400" cy="4114800"/>
          </a:xfrm>
        </p:spPr>
        <p:txBody>
          <a:bodyPr/>
          <a:lstStyle/>
          <a:p>
            <a:pPr>
              <a:spcBef>
                <a:spcPts val="1200"/>
              </a:spcBef>
            </a:pPr>
            <a:r>
              <a:rPr lang="en-US" dirty="0"/>
              <a:t>It is unclear if these materials were based in CISCO training materials and its use/adaptation authorized by CISCO. CISCO logo is present also in the slides. This should be clarified – Cisco - MU</a:t>
            </a:r>
          </a:p>
          <a:p>
            <a:pPr>
              <a:spcBef>
                <a:spcPts val="1200"/>
              </a:spcBef>
            </a:pPr>
            <a:r>
              <a:rPr lang="en-US" dirty="0"/>
              <a:t>Some training materials (groups of slides) are repeated: 4 and 5; 7 and 11 – Cisco – MU</a:t>
            </a:r>
          </a:p>
          <a:p>
            <a:pPr>
              <a:spcBef>
                <a:spcPts val="1200"/>
              </a:spcBef>
            </a:pPr>
            <a:r>
              <a:rPr lang="en-US" dirty="0"/>
              <a:t>The main significant weakness of this training material is that this seems to not consider all the  relevant subject/contents that should be expected or listed in the outline of the project – Aspen Training – GJU / Cost Concepts and Design Economics – GJU</a:t>
            </a:r>
          </a:p>
          <a:p>
            <a:endParaRPr lang="de-DE" dirty="0"/>
          </a:p>
        </p:txBody>
      </p:sp>
    </p:spTree>
    <p:extLst>
      <p:ext uri="{BB962C8B-B14F-4D97-AF65-F5344CB8AC3E}">
        <p14:creationId xmlns:p14="http://schemas.microsoft.com/office/powerpoint/2010/main" val="3682898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More specific comments</a:t>
            </a:r>
          </a:p>
        </p:txBody>
      </p:sp>
      <p:sp>
        <p:nvSpPr>
          <p:cNvPr id="3" name="Inhaltsplatzhalter 2"/>
          <p:cNvSpPr>
            <a:spLocks noGrp="1"/>
          </p:cNvSpPr>
          <p:nvPr>
            <p:ph idx="1"/>
          </p:nvPr>
        </p:nvSpPr>
        <p:spPr/>
        <p:txBody>
          <a:bodyPr/>
          <a:lstStyle/>
          <a:p>
            <a:pPr lvl="0">
              <a:spcBef>
                <a:spcPts val="1200"/>
              </a:spcBef>
            </a:pPr>
            <a:r>
              <a:rPr lang="en-US" dirty="0"/>
              <a:t>Some of the data presented are too old (e.g. pages 70, 100, 103) - Digital Marketing and Social Media Marketing - JUST</a:t>
            </a:r>
            <a:endParaRPr lang="pt-PT" dirty="0"/>
          </a:p>
          <a:p>
            <a:pPr>
              <a:spcBef>
                <a:spcPts val="1200"/>
              </a:spcBef>
            </a:pPr>
            <a:r>
              <a:rPr lang="en-US" dirty="0"/>
              <a:t>Bliss Business it is not addressed in a way that makes clear what that is - Digital Marketing and Social Media Marketing - JUST </a:t>
            </a:r>
            <a:endParaRPr lang="pt-PT" dirty="0"/>
          </a:p>
          <a:p>
            <a:pPr lvl="0">
              <a:spcBef>
                <a:spcPts val="1200"/>
              </a:spcBef>
            </a:pPr>
            <a:r>
              <a:rPr lang="en-US" dirty="0"/>
              <a:t>Sources of the different photos and tables from other authors should be indicated – Road Maintenance - MU</a:t>
            </a:r>
            <a:endParaRPr lang="pt-PT" dirty="0"/>
          </a:p>
          <a:p>
            <a:endParaRPr lang="de-DE" dirty="0"/>
          </a:p>
        </p:txBody>
      </p:sp>
    </p:spTree>
    <p:extLst>
      <p:ext uri="{BB962C8B-B14F-4D97-AF65-F5344CB8AC3E}">
        <p14:creationId xmlns:p14="http://schemas.microsoft.com/office/powerpoint/2010/main" val="586859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More specific comments</a:t>
            </a:r>
          </a:p>
        </p:txBody>
      </p:sp>
      <p:sp>
        <p:nvSpPr>
          <p:cNvPr id="3" name="Inhaltsplatzhalter 2"/>
          <p:cNvSpPr>
            <a:spLocks noGrp="1"/>
          </p:cNvSpPr>
          <p:nvPr>
            <p:ph idx="1"/>
          </p:nvPr>
        </p:nvSpPr>
        <p:spPr/>
        <p:txBody>
          <a:bodyPr/>
          <a:lstStyle/>
          <a:p>
            <a:pPr>
              <a:spcBef>
                <a:spcPts val="1200"/>
              </a:spcBef>
            </a:pPr>
            <a:r>
              <a:rPr lang="en-US" dirty="0"/>
              <a:t>Size of the letters in the text should be uniform. Several slides contain too much information – Road Maintenance – MU</a:t>
            </a:r>
          </a:p>
          <a:p>
            <a:pPr>
              <a:spcBef>
                <a:spcPts val="1200"/>
              </a:spcBef>
            </a:pPr>
            <a:r>
              <a:rPr lang="en-US" dirty="0"/>
              <a:t>Not possible to evaluate as this training material is developed in Arabic – Highway Construction Stages – MU / TQM present gift to Trainers v1 - MU</a:t>
            </a:r>
          </a:p>
          <a:p>
            <a:endParaRPr lang="de-DE" dirty="0"/>
          </a:p>
        </p:txBody>
      </p:sp>
    </p:spTree>
    <p:extLst>
      <p:ext uri="{BB962C8B-B14F-4D97-AF65-F5344CB8AC3E}">
        <p14:creationId xmlns:p14="http://schemas.microsoft.com/office/powerpoint/2010/main" val="501952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19542" y="3968750"/>
            <a:ext cx="7402925" cy="1239354"/>
          </a:xfrm>
        </p:spPr>
        <p:txBody>
          <a:bodyPr>
            <a:normAutofit/>
          </a:bodyPr>
          <a:lstStyle/>
          <a:p>
            <a:r>
              <a:rPr lang="en-US" b="1" dirty="0">
                <a:solidFill>
                  <a:schemeClr val="tx1"/>
                </a:solidFill>
                <a:latin typeface="+mn-lt"/>
              </a:rPr>
              <a:t>7.2. Check of courses materials &amp; …</a:t>
            </a:r>
            <a:endParaRPr lang="en-US" altLang="pt-PT" sz="2400" b="1" dirty="0">
              <a:solidFill>
                <a:schemeClr val="tx1"/>
              </a:solidFill>
              <a:latin typeface="+mn-lt"/>
            </a:endParaRPr>
          </a:p>
        </p:txBody>
      </p:sp>
      <p:sp>
        <p:nvSpPr>
          <p:cNvPr id="4099" name="Rectangle 3"/>
          <p:cNvSpPr>
            <a:spLocks noGrp="1" noChangeArrowheads="1"/>
          </p:cNvSpPr>
          <p:nvPr>
            <p:ph type="subTitle" idx="1"/>
          </p:nvPr>
        </p:nvSpPr>
        <p:spPr>
          <a:xfrm>
            <a:off x="462965" y="1649896"/>
            <a:ext cx="7716077" cy="1060124"/>
          </a:xfrm>
        </p:spPr>
        <p:txBody>
          <a:bodyPr>
            <a:noAutofit/>
          </a:bodyPr>
          <a:lstStyle/>
          <a:p>
            <a:r>
              <a:rPr lang="en-GB" sz="4000" b="1" dirty="0"/>
              <a:t>WP7 – Quality control and monitoring</a:t>
            </a:r>
          </a:p>
        </p:txBody>
      </p:sp>
    </p:spTree>
    <p:extLst>
      <p:ext uri="{BB962C8B-B14F-4D97-AF65-F5344CB8AC3E}">
        <p14:creationId xmlns:p14="http://schemas.microsoft.com/office/powerpoint/2010/main" val="2002081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General comments common to most of the training materials</a:t>
            </a:r>
          </a:p>
        </p:txBody>
      </p:sp>
      <p:sp>
        <p:nvSpPr>
          <p:cNvPr id="3" name="Inhaltsplatzhalter 2"/>
          <p:cNvSpPr>
            <a:spLocks noGrp="1"/>
          </p:cNvSpPr>
          <p:nvPr>
            <p:ph idx="1"/>
          </p:nvPr>
        </p:nvSpPr>
        <p:spPr/>
        <p:txBody>
          <a:bodyPr/>
          <a:lstStyle/>
          <a:p>
            <a:pPr lvl="0">
              <a:spcBef>
                <a:spcPts val="1200"/>
              </a:spcBef>
            </a:pPr>
            <a:r>
              <a:rPr lang="en-US" dirty="0"/>
              <a:t>The format of the slides are not in a VTC for and are (cannot be) recognized as have been developed in the scope of the project. </a:t>
            </a:r>
            <a:endParaRPr lang="pt-PT" dirty="0"/>
          </a:p>
          <a:p>
            <a:pPr lvl="0">
              <a:spcBef>
                <a:spcPts val="1200"/>
              </a:spcBef>
            </a:pPr>
            <a:r>
              <a:rPr lang="en-US" dirty="0"/>
              <a:t>There isn’t a common format of slide presentation / template from the different Jordanian universities.</a:t>
            </a:r>
            <a:endParaRPr lang="pt-PT" dirty="0"/>
          </a:p>
          <a:p>
            <a:pPr lvl="0">
              <a:spcBef>
                <a:spcPts val="1200"/>
              </a:spcBef>
            </a:pPr>
            <a:r>
              <a:rPr lang="en-US" dirty="0"/>
              <a:t>In the slides it is missing a description of the content of the training course. This could also facilitate a better structure and </a:t>
            </a:r>
            <a:r>
              <a:rPr lang="en-US" dirty="0" err="1"/>
              <a:t>organisation</a:t>
            </a:r>
            <a:r>
              <a:rPr lang="en-US" dirty="0"/>
              <a:t> of the slides presentation.</a:t>
            </a:r>
            <a:endParaRPr lang="pt-PT" dirty="0"/>
          </a:p>
        </p:txBody>
      </p:sp>
    </p:spTree>
    <p:extLst>
      <p:ext uri="{BB962C8B-B14F-4D97-AF65-F5344CB8AC3E}">
        <p14:creationId xmlns:p14="http://schemas.microsoft.com/office/powerpoint/2010/main" val="287602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General comments common to most of the training materials</a:t>
            </a:r>
          </a:p>
        </p:txBody>
      </p:sp>
      <p:sp>
        <p:nvSpPr>
          <p:cNvPr id="3" name="Inhaltsplatzhalter 2"/>
          <p:cNvSpPr>
            <a:spLocks noGrp="1"/>
          </p:cNvSpPr>
          <p:nvPr>
            <p:ph idx="1"/>
          </p:nvPr>
        </p:nvSpPr>
        <p:spPr/>
        <p:txBody>
          <a:bodyPr/>
          <a:lstStyle/>
          <a:p>
            <a:pPr lvl="0">
              <a:spcBef>
                <a:spcPts val="1200"/>
              </a:spcBef>
            </a:pPr>
            <a:r>
              <a:rPr lang="en-US" dirty="0"/>
              <a:t>Slides structures should include the following subjects at the beginning: index of contents and course objectives.</a:t>
            </a:r>
            <a:endParaRPr lang="pt-PT" dirty="0"/>
          </a:p>
          <a:p>
            <a:pPr lvl="0">
              <a:spcBef>
                <a:spcPts val="1200"/>
              </a:spcBef>
            </a:pPr>
            <a:r>
              <a:rPr lang="en-US" dirty="0"/>
              <a:t>Slide structure should include at the end a list of bibliography that could be used by student to complement/ support their studies.</a:t>
            </a:r>
            <a:endParaRPr lang="pt-PT" dirty="0"/>
          </a:p>
          <a:p>
            <a:endParaRPr lang="de-DE" dirty="0"/>
          </a:p>
        </p:txBody>
      </p:sp>
    </p:spTree>
    <p:extLst>
      <p:ext uri="{BB962C8B-B14F-4D97-AF65-F5344CB8AC3E}">
        <p14:creationId xmlns:p14="http://schemas.microsoft.com/office/powerpoint/2010/main" val="733357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More specific comments</a:t>
            </a:r>
          </a:p>
        </p:txBody>
      </p:sp>
      <p:sp>
        <p:nvSpPr>
          <p:cNvPr id="3" name="Inhaltsplatzhalter 2"/>
          <p:cNvSpPr>
            <a:spLocks noGrp="1"/>
          </p:cNvSpPr>
          <p:nvPr>
            <p:ph idx="1"/>
          </p:nvPr>
        </p:nvSpPr>
        <p:spPr/>
        <p:txBody>
          <a:bodyPr/>
          <a:lstStyle/>
          <a:p>
            <a:pPr lvl="0">
              <a:spcBef>
                <a:spcPts val="1200"/>
              </a:spcBef>
            </a:pPr>
            <a:r>
              <a:rPr lang="en-US" dirty="0"/>
              <a:t>Examples could/should be used to clarify the idea/ topics presented (for example, in cloud computing business models, cloud computing types) – Cloud computing - AABU / BAU</a:t>
            </a:r>
            <a:endParaRPr lang="pt-PT" dirty="0"/>
          </a:p>
          <a:p>
            <a:pPr lvl="0">
              <a:spcBef>
                <a:spcPts val="1200"/>
              </a:spcBef>
            </a:pPr>
            <a:r>
              <a:rPr lang="en-US" dirty="0"/>
              <a:t>Case-studies could be included to present the majority of concepts and ideas in cloud computing – Cloud computing - AABU / BAU</a:t>
            </a:r>
            <a:endParaRPr lang="pt-PT" dirty="0"/>
          </a:p>
          <a:p>
            <a:pPr marL="0" indent="0">
              <a:buNone/>
            </a:pPr>
            <a:endParaRPr lang="de-DE" dirty="0"/>
          </a:p>
        </p:txBody>
      </p:sp>
    </p:spTree>
    <p:extLst>
      <p:ext uri="{BB962C8B-B14F-4D97-AF65-F5344CB8AC3E}">
        <p14:creationId xmlns:p14="http://schemas.microsoft.com/office/powerpoint/2010/main" val="534948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More specific comments</a:t>
            </a:r>
          </a:p>
        </p:txBody>
      </p:sp>
      <p:sp>
        <p:nvSpPr>
          <p:cNvPr id="3" name="Inhaltsplatzhalter 2"/>
          <p:cNvSpPr>
            <a:spLocks noGrp="1"/>
          </p:cNvSpPr>
          <p:nvPr>
            <p:ph idx="1"/>
          </p:nvPr>
        </p:nvSpPr>
        <p:spPr/>
        <p:txBody>
          <a:bodyPr/>
          <a:lstStyle/>
          <a:p>
            <a:pPr lvl="0">
              <a:spcBef>
                <a:spcPts val="1200"/>
              </a:spcBef>
            </a:pPr>
            <a:r>
              <a:rPr lang="en-US" dirty="0"/>
              <a:t>The slides/training materials would benefit from the inclusion of examples for the subjects discussed that could facilitate the assimilation of the ideas / concepts by the students - – Cloud computing - AABU / BAU / Network Marketing – BAU / Taking Minutes - JUST</a:t>
            </a:r>
          </a:p>
          <a:p>
            <a:pPr lvl="0">
              <a:spcBef>
                <a:spcPts val="1200"/>
              </a:spcBef>
            </a:pPr>
            <a:r>
              <a:rPr lang="en-US" dirty="0"/>
              <a:t>in the “Step by Step Exercise” are mentioned pages that do not corresponds to the slide and no reference is made to which sources these are linked – Advanced Word – AABU</a:t>
            </a:r>
          </a:p>
          <a:p>
            <a:endParaRPr lang="de-DE" dirty="0"/>
          </a:p>
        </p:txBody>
      </p:sp>
    </p:spTree>
    <p:extLst>
      <p:ext uri="{BB962C8B-B14F-4D97-AF65-F5344CB8AC3E}">
        <p14:creationId xmlns:p14="http://schemas.microsoft.com/office/powerpoint/2010/main" val="2411574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More specific comments</a:t>
            </a:r>
          </a:p>
        </p:txBody>
      </p:sp>
      <p:sp>
        <p:nvSpPr>
          <p:cNvPr id="3" name="Inhaltsplatzhalter 2"/>
          <p:cNvSpPr>
            <a:spLocks noGrp="1"/>
          </p:cNvSpPr>
          <p:nvPr>
            <p:ph idx="1"/>
          </p:nvPr>
        </p:nvSpPr>
        <p:spPr/>
        <p:txBody>
          <a:bodyPr/>
          <a:lstStyle/>
          <a:p>
            <a:pPr lvl="0">
              <a:spcBef>
                <a:spcPts val="1200"/>
              </a:spcBef>
            </a:pPr>
            <a:r>
              <a:rPr lang="en-US" dirty="0"/>
              <a:t>Three of the ppt files (Marketing 1.1, Marketing 1.2 and Marketing 1.3) have the same content – Workshop 2: “Fundamentals of Marketing” – Marketing - JUST</a:t>
            </a:r>
            <a:endParaRPr lang="pt-PT" dirty="0"/>
          </a:p>
          <a:p>
            <a:pPr lvl="0">
              <a:spcBef>
                <a:spcPts val="1200"/>
              </a:spcBef>
            </a:pPr>
            <a:r>
              <a:rPr lang="en-US" dirty="0"/>
              <a:t>It is not clear the relation of the Workshop 3: “Concept Development (in file named Marketing 1.4), Workshop 4: “Oral Communication Skills Workshop” (in file named Marketing 1.5) and Workshop 6: Consumer Research in Packaging (in file named Marketing 1.6) with the content of the Marketing course – Marketing - JUST</a:t>
            </a:r>
            <a:endParaRPr lang="pt-PT" dirty="0"/>
          </a:p>
          <a:p>
            <a:endParaRPr lang="de-DE" dirty="0"/>
          </a:p>
        </p:txBody>
      </p:sp>
    </p:spTree>
    <p:extLst>
      <p:ext uri="{BB962C8B-B14F-4D97-AF65-F5344CB8AC3E}">
        <p14:creationId xmlns:p14="http://schemas.microsoft.com/office/powerpoint/2010/main" val="1435607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More specific comments</a:t>
            </a:r>
          </a:p>
        </p:txBody>
      </p:sp>
      <p:sp>
        <p:nvSpPr>
          <p:cNvPr id="3" name="Inhaltsplatzhalter 2"/>
          <p:cNvSpPr>
            <a:spLocks noGrp="1"/>
          </p:cNvSpPr>
          <p:nvPr>
            <p:ph idx="1"/>
          </p:nvPr>
        </p:nvSpPr>
        <p:spPr>
          <a:xfrm>
            <a:off x="685800" y="1762472"/>
            <a:ext cx="7772400" cy="4114800"/>
          </a:xfrm>
        </p:spPr>
        <p:txBody>
          <a:bodyPr/>
          <a:lstStyle/>
          <a:p>
            <a:pPr>
              <a:spcBef>
                <a:spcPts val="1200"/>
              </a:spcBef>
            </a:pPr>
            <a:r>
              <a:rPr lang="en-US" dirty="0"/>
              <a:t>In slide no. 6 the image is on the top of the text – Marketing - JUST</a:t>
            </a:r>
            <a:endParaRPr lang="pt-PT" dirty="0"/>
          </a:p>
          <a:p>
            <a:pPr lvl="0">
              <a:spcBef>
                <a:spcPts val="1200"/>
              </a:spcBef>
            </a:pPr>
            <a:r>
              <a:rPr lang="en-US" dirty="0"/>
              <a:t>The slide presentation is very short. Several additional documents are provided but it is unclear how and when those will be used. Two extensive documents are present in Arabic (“Arduino Booklet-Arabic version.pdf” and “Simply Arduino-Arabic version.pdf”). Although we could not understand its contents, it is clear that these are much more detailed than the slides presentation. It is also unclear if those two documents were developed in the scope of the project – Arduino - UJ</a:t>
            </a:r>
            <a:endParaRPr lang="de-DE" dirty="0"/>
          </a:p>
        </p:txBody>
      </p:sp>
    </p:spTree>
    <p:extLst>
      <p:ext uri="{BB962C8B-B14F-4D97-AF65-F5344CB8AC3E}">
        <p14:creationId xmlns:p14="http://schemas.microsoft.com/office/powerpoint/2010/main" val="3084083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More specific comments</a:t>
            </a:r>
          </a:p>
        </p:txBody>
      </p:sp>
      <p:sp>
        <p:nvSpPr>
          <p:cNvPr id="3" name="Inhaltsplatzhalter 2"/>
          <p:cNvSpPr>
            <a:spLocks noGrp="1"/>
          </p:cNvSpPr>
          <p:nvPr>
            <p:ph idx="1"/>
          </p:nvPr>
        </p:nvSpPr>
        <p:spPr/>
        <p:txBody>
          <a:bodyPr/>
          <a:lstStyle/>
          <a:p>
            <a:pPr>
              <a:spcBef>
                <a:spcPts val="1200"/>
              </a:spcBef>
            </a:pPr>
            <a:r>
              <a:rPr lang="en-US" dirty="0"/>
              <a:t>Several slides have text/tables/images that overlap partially the content of the header and footer or overlapping of text with titles text – Arduino – UJ / LFD – UJ / Digital Marketing and Social Media Marketing - JUST </a:t>
            </a:r>
          </a:p>
          <a:p>
            <a:pPr>
              <a:spcBef>
                <a:spcPts val="1200"/>
              </a:spcBef>
            </a:pPr>
            <a:r>
              <a:rPr lang="en-US" dirty="0"/>
              <a:t>If tables and images have an original source, this should be indicated in the respective slides – LFD – UJ</a:t>
            </a:r>
          </a:p>
        </p:txBody>
      </p:sp>
    </p:spTree>
    <p:extLst>
      <p:ext uri="{BB962C8B-B14F-4D97-AF65-F5344CB8AC3E}">
        <p14:creationId xmlns:p14="http://schemas.microsoft.com/office/powerpoint/2010/main" val="3461765019"/>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7" charset="0"/>
            <a:ea typeface="ＭＳ Ｐゴシック" pitchFamily="-107" charset="-128"/>
            <a:cs typeface="ＭＳ Ｐゴシック" pitchFamily="-107"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7" charset="0"/>
            <a:ea typeface="ＭＳ Ｐゴシック" pitchFamily="-107" charset="-128"/>
            <a:cs typeface="ＭＳ Ｐゴシック" pitchFamily="-107"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6219D35DB978B428CC40D134C5A1762" ma:contentTypeVersion="0" ma:contentTypeDescription="Create a new document." ma:contentTypeScope="" ma:versionID="4b76e18198c46f7f5701a7da3ca1fbb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EB21DF-7E48-4DBF-8930-3D1441E63CA3}"/>
</file>

<file path=customXml/itemProps2.xml><?xml version="1.0" encoding="utf-8"?>
<ds:datastoreItem xmlns:ds="http://schemas.openxmlformats.org/officeDocument/2006/customXml" ds:itemID="{9D564345-7614-452E-BD10-AD0939B43BBB}"/>
</file>

<file path=customXml/itemProps3.xml><?xml version="1.0" encoding="utf-8"?>
<ds:datastoreItem xmlns:ds="http://schemas.openxmlformats.org/officeDocument/2006/customXml" ds:itemID="{EAC608FC-94AB-4B6C-9C3D-01FB940FB37F}"/>
</file>

<file path=docProps/app.xml><?xml version="1.0" encoding="utf-8"?>
<Properties xmlns="http://schemas.openxmlformats.org/officeDocument/2006/extended-properties" xmlns:vt="http://schemas.openxmlformats.org/officeDocument/2006/docPropsVTypes">
  <TotalTime>0</TotalTime>
  <Words>796</Words>
  <Application>Microsoft Office PowerPoint</Application>
  <PresentationFormat>Bildschirmpräsentation (4:3)</PresentationFormat>
  <Paragraphs>36</Paragraphs>
  <Slides>12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ＭＳ Ｐゴシック</vt:lpstr>
      <vt:lpstr>Arial</vt:lpstr>
      <vt:lpstr>Verdana</vt:lpstr>
      <vt:lpstr>Blank Presentation</vt:lpstr>
      <vt:lpstr>PowerPoint-Präsentation</vt:lpstr>
      <vt:lpstr>7.2. Check of courses materials &amp; …</vt:lpstr>
      <vt:lpstr>General comments common to most of the training materials</vt:lpstr>
      <vt:lpstr>General comments common to most of the training materials</vt:lpstr>
      <vt:lpstr>More specific comments</vt:lpstr>
      <vt:lpstr>More specific comments</vt:lpstr>
      <vt:lpstr>More specific comments</vt:lpstr>
      <vt:lpstr>More specific comments</vt:lpstr>
      <vt:lpstr>More specific comments</vt:lpstr>
      <vt:lpstr>More specific comments</vt:lpstr>
      <vt:lpstr>More specific comments</vt:lpstr>
      <vt:lpstr>More specific comments</vt:lpstr>
    </vt:vector>
  </TitlesOfParts>
  <Company>University of Brighton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Information Services</dc:creator>
  <cp:lastModifiedBy>Alex</cp:lastModifiedBy>
  <cp:revision>81</cp:revision>
  <cp:lastPrinted>2007-06-27T16:18:00Z</cp:lastPrinted>
  <dcterms:created xsi:type="dcterms:W3CDTF">2010-12-15T15:59:42Z</dcterms:created>
  <dcterms:modified xsi:type="dcterms:W3CDTF">2018-09-29T06:58:43Z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0x01010066219D35DB978B428CC40D134C5A1762</vt:lpwstr>
  </property>
</Properties>
</file>